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5">
          <p15:clr>
            <a:srgbClr val="A4A3A4"/>
          </p15:clr>
        </p15:guide>
        <p15:guide id="2" pos="30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AB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78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176" y="84"/>
      </p:cViewPr>
      <p:guideLst>
        <p:guide orient="horz" pos="705"/>
        <p:guide pos="30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CBE5C-3630-D941-AD5F-8C6089BFABA0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4BF19-3A92-EA42-A6A7-665319D74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C1C35-3902-3F4D-B2CD-DDFB5A1CC0E1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0325A-5502-374B-9056-913ABF2D3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20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0325A-5502-374B-9056-913ABF2D39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6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53EC-CE05-4A1D-BFD7-8F906C9531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7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file://localhost/Users/kchristensen/Desktop/Working/WEBINAR%20PRE-ROLL%20ASSETS/Images/Webinar_TY%20back-01.jpg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/Users/kchristensen/Desktop/Working/IDT%20PPT%20Template/Images/Main_bckgrd_wideFINAl-01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15269"/>
            <a:ext cx="7772400" cy="12521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Slide title • Arial (Headings)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91227"/>
            <a:ext cx="6400800" cy="566343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for additional information • Arial (Body)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875" y="4767263"/>
            <a:ext cx="638175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6813" y="4855851"/>
            <a:ext cx="357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3"/>
                </a:solidFill>
              </a:defRPr>
            </a:lvl1pPr>
          </a:lstStyle>
          <a:p>
            <a:fld id="{D3C5ED7C-5ACC-1344-AB0B-F349D764BA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19286" y="4767263"/>
            <a:ext cx="753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84E7C"/>
                </a:solidFill>
              </a:defRPr>
            </a:lvl1pPr>
          </a:lstStyle>
          <a:p>
            <a:r>
              <a:rPr lang="en-US" dirty="0"/>
              <a:t>Action title • This is where the key message is located • Arial (Headings)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6813" y="4855851"/>
            <a:ext cx="357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3"/>
                </a:solidFill>
              </a:defRPr>
            </a:lvl1pPr>
          </a:lstStyle>
          <a:p>
            <a:fld id="{D3C5ED7C-5ACC-1344-AB0B-F349D764B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4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6813" y="4855851"/>
            <a:ext cx="357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3"/>
                </a:solidFill>
              </a:defRPr>
            </a:lvl1pPr>
          </a:lstStyle>
          <a:p>
            <a:fld id="{D3C5ED7C-5ACC-1344-AB0B-F349D764B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6810" y="1387705"/>
            <a:ext cx="4538132" cy="990144"/>
          </a:xfrm>
        </p:spPr>
        <p:txBody>
          <a:bodyPr anchor="b">
            <a:noAutofit/>
          </a:bodyPr>
          <a:lstStyle>
            <a:lvl1pPr algn="l">
              <a:defRPr sz="2000" b="0">
                <a:latin typeface="Arial"/>
                <a:cs typeface="Arial"/>
              </a:defRPr>
            </a:lvl1pPr>
          </a:lstStyle>
          <a:p>
            <a:r>
              <a:rPr lang="en-US" dirty="0"/>
              <a:t>Action title • This is where the key message is located • Arial (Headings)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9381" y="631031"/>
            <a:ext cx="3374572" cy="3221302"/>
          </a:xfrm>
          <a:prstGeom prst="roundRect">
            <a:avLst>
              <a:gd name="adj" fmla="val 8632"/>
            </a:avLst>
          </a:prstGeom>
          <a:ln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166810" y="2381685"/>
            <a:ext cx="4538132" cy="97710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99AB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 for additional information • Arial (Body)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6813" y="4855851"/>
            <a:ext cx="357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3"/>
                </a:solidFill>
              </a:defRPr>
            </a:lvl1pPr>
          </a:lstStyle>
          <a:p>
            <a:fld id="{D3C5ED7C-5ACC-1344-AB0B-F349D764BA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>
          <a:xfrm>
            <a:off x="8389623" y="4397642"/>
            <a:ext cx="753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3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Webinar_TY back-01.jpg" descr="/Users/kchristensen/Desktop/Working/WEBINAR PRE-ROLL ASSETS/Images/Webinar_TY back-01.jpg"/>
          <p:cNvPicPr>
            <a:picLocks noChangeAspect="1"/>
          </p:cNvPicPr>
          <p:nvPr userDrawn="1"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2672" y="3422841"/>
            <a:ext cx="2172827" cy="45351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254171" y="849857"/>
            <a:ext cx="38898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Arial"/>
                <a:ea typeface="Segoe UI" panose="020B0502040204020203" pitchFamily="34" charset="0"/>
                <a:cs typeface="Arial"/>
              </a:rPr>
              <a:t>THANK YOU</a:t>
            </a:r>
          </a:p>
        </p:txBody>
      </p:sp>
      <p:pic>
        <p:nvPicPr>
          <p:cNvPr id="8" name="Webinar_TY back-01.jpg" descr="/Users/kchristensen/Desktop/Working/WEBINAR PRE-ROLL ASSETS/Images/Webinar_TY back-01.jpg"/>
          <p:cNvPicPr>
            <a:picLocks noChangeAspect="1"/>
          </p:cNvPicPr>
          <p:nvPr userDrawn="1"/>
        </p:nvPicPr>
        <p:blipFill rotWithShape="1">
          <a:blip r:embed="rId5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2672" y="2885809"/>
            <a:ext cx="2172826" cy="453515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6813" y="4855851"/>
            <a:ext cx="357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3"/>
                </a:solidFill>
              </a:defRPr>
            </a:lvl1pPr>
          </a:lstStyle>
          <a:p>
            <a:fld id="{D3C5ED7C-5ACC-1344-AB0B-F349D764B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48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py Box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in_bckgrd_wideFINAl-01.jpg" descr="/Users/kchristensen/Desktop/Working/IDT PPT Template/Images/Main_bckgrd_wideFINAl-01.jpg"/>
          <p:cNvPicPr>
            <a:picLocks noChangeAspect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1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76949"/>
            <a:ext cx="8229600" cy="84274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 b="0" i="0">
                <a:solidFill>
                  <a:srgbClr val="004B8B"/>
                </a:solidFill>
                <a:latin typeface="Avenir Book"/>
                <a:cs typeface="Avenir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1" y="1112829"/>
            <a:ext cx="7687733" cy="334910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800">
                <a:solidFill>
                  <a:srgbClr val="0082BD"/>
                </a:solidFill>
                <a:latin typeface="Avenir Light"/>
                <a:cs typeface="Avenir Light"/>
              </a:defRPr>
            </a:lvl1pPr>
            <a:lvl2pPr>
              <a:lnSpc>
                <a:spcPct val="110000"/>
              </a:lnSpc>
              <a:defRPr sz="1700">
                <a:solidFill>
                  <a:srgbClr val="8D8E8D"/>
                </a:solidFill>
                <a:latin typeface="Avenir Light"/>
                <a:cs typeface="Avenir Light"/>
              </a:defRPr>
            </a:lvl2pPr>
            <a:lvl3pPr>
              <a:lnSpc>
                <a:spcPct val="110000"/>
              </a:lnSpc>
              <a:defRPr sz="1600">
                <a:solidFill>
                  <a:srgbClr val="8D8E8D"/>
                </a:solidFill>
                <a:latin typeface="Avenir Light"/>
                <a:cs typeface="Avenir Light"/>
              </a:defRPr>
            </a:lvl3pPr>
            <a:lvl4pPr>
              <a:lnSpc>
                <a:spcPct val="110000"/>
              </a:lnSpc>
              <a:defRPr sz="1500">
                <a:solidFill>
                  <a:srgbClr val="8D8E8D"/>
                </a:solidFill>
                <a:latin typeface="Avenir Light"/>
                <a:cs typeface="Avenir Light"/>
              </a:defRPr>
            </a:lvl4pPr>
            <a:lvl5pPr>
              <a:lnSpc>
                <a:spcPct val="110000"/>
              </a:lnSpc>
              <a:defRPr sz="1400">
                <a:solidFill>
                  <a:srgbClr val="8D8E8D"/>
                </a:solidFill>
                <a:latin typeface="Avenir Light"/>
                <a:cs typeface="Avenir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793" y="4648200"/>
            <a:ext cx="1624012" cy="355600"/>
          </a:xfrm>
        </p:spPr>
        <p:txBody>
          <a:bodyPr/>
          <a:lstStyle>
            <a:lvl1pPr marL="0" indent="0">
              <a:buNone/>
              <a:defRPr sz="1200">
                <a:solidFill>
                  <a:srgbClr val="8D8E8D"/>
                </a:solidFill>
                <a:latin typeface="Avenir Light"/>
                <a:cs typeface="Avenir Light"/>
              </a:defRPr>
            </a:lvl1pPr>
            <a:lvl2pPr marL="457189" indent="0">
              <a:buNone/>
              <a:defRPr sz="1200">
                <a:latin typeface="Avenir Light"/>
                <a:cs typeface="Avenir Light"/>
              </a:defRPr>
            </a:lvl2pPr>
            <a:lvl3pPr marL="914378" indent="0">
              <a:buNone/>
              <a:defRPr sz="1200">
                <a:latin typeface="Avenir Light"/>
                <a:cs typeface="Avenir Light"/>
              </a:defRPr>
            </a:lvl3pPr>
            <a:lvl4pPr marL="1371566" indent="0">
              <a:buNone/>
              <a:defRPr sz="1200">
                <a:latin typeface="Avenir Light"/>
                <a:cs typeface="Avenir Light"/>
              </a:defRPr>
            </a:lvl4pPr>
            <a:lvl5pPr marL="1828754" indent="0">
              <a:buNone/>
              <a:defRPr sz="1200">
                <a:latin typeface="Avenir Light"/>
                <a:cs typeface="Avenir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53463" y="4772026"/>
            <a:ext cx="457200" cy="365125"/>
          </a:xfrm>
        </p:spPr>
        <p:txBody>
          <a:bodyPr/>
          <a:lstStyle>
            <a:lvl1pPr>
              <a:defRPr>
                <a:solidFill>
                  <a:srgbClr val="00786D"/>
                </a:solidFill>
                <a:latin typeface="Avenir Roman" charset="0"/>
              </a:defRPr>
            </a:lvl1pPr>
          </a:lstStyle>
          <a:p>
            <a:fld id="{07DBCF27-2EE3-444B-9BF7-4B9DB200D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3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Action title • This is where the key message is located • Arial (Headings)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dirty="0"/>
              <a:t>Bulleted content • Arial (Body)</a:t>
            </a:r>
          </a:p>
          <a:p>
            <a:pPr lvl="0"/>
            <a:r>
              <a:rPr lang="en-US" dirty="0"/>
              <a:t>Press “Enter” to create a new bullet</a:t>
            </a:r>
          </a:p>
          <a:p>
            <a:pPr lvl="1"/>
            <a:r>
              <a:rPr lang="en-US" dirty="0"/>
              <a:t>Press “Tab” to indent the bullet points further to the right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6813" y="4855851"/>
            <a:ext cx="357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3"/>
                </a:solidFill>
              </a:defRPr>
            </a:lvl1pPr>
          </a:lstStyle>
          <a:p>
            <a:fld id="{D3C5ED7C-5ACC-1344-AB0B-F349D764B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1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Action title • This is where the key message is located • Arial (Headings)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Content • Arial (Body)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6813" y="4855851"/>
            <a:ext cx="357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3"/>
                </a:solidFill>
              </a:defRPr>
            </a:lvl1pPr>
          </a:lstStyle>
          <a:p>
            <a:fld id="{D3C5ED7C-5ACC-1344-AB0B-F349D764B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7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Action title • This is where the key message is located • Arial (Headings)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5ED7C-5ACC-1344-AB0B-F349D764BA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 hasCustomPrompt="1"/>
          </p:nvPr>
        </p:nvSpPr>
        <p:spPr>
          <a:xfrm>
            <a:off x="523876" y="1119187"/>
            <a:ext cx="8162924" cy="34051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Click Icon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290469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ed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Action title • This is where the key message is located • Arial (Headings)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152523"/>
            <a:ext cx="5118468" cy="328718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Bulleted content • Arial (Body)</a:t>
            </a:r>
          </a:p>
          <a:p>
            <a:pPr lvl="0"/>
            <a:r>
              <a:rPr lang="en-US" dirty="0"/>
              <a:t>Press “Enter” to create a new bullet</a:t>
            </a:r>
          </a:p>
          <a:p>
            <a:pPr lvl="1"/>
            <a:r>
              <a:rPr lang="en-US" dirty="0"/>
              <a:t>Press “Tab” to indent the bullet points further to the right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5834168" y="1152523"/>
            <a:ext cx="2852632" cy="2682485"/>
          </a:xfrm>
          <a:prstGeom prst="roundRect">
            <a:avLst>
              <a:gd name="adj" fmla="val 8632"/>
            </a:avLst>
          </a:prstGeom>
          <a:ln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6813" y="4855851"/>
            <a:ext cx="357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3"/>
                </a:solidFill>
              </a:defRPr>
            </a:lvl1pPr>
          </a:lstStyle>
          <a:p>
            <a:fld id="{D3C5ED7C-5ACC-1344-AB0B-F349D764B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7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ed content, 2 paralle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Action title • This is where the key message is located • Arial (Headings)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152523"/>
            <a:ext cx="3947664" cy="328718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Bulleted content • Arial (Body)</a:t>
            </a:r>
          </a:p>
          <a:p>
            <a:pPr lvl="0"/>
            <a:r>
              <a:rPr lang="en-US" dirty="0"/>
              <a:t>Press “Enter” to create a new bullet</a:t>
            </a:r>
          </a:p>
          <a:p>
            <a:pPr lvl="1"/>
            <a:r>
              <a:rPr lang="en-US" dirty="0"/>
              <a:t>Press “Tab” to indent the bullet points further to the right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6627932" y="1152523"/>
            <a:ext cx="2058868" cy="2682485"/>
          </a:xfrm>
          <a:prstGeom prst="roundRect">
            <a:avLst>
              <a:gd name="adj" fmla="val 8632"/>
            </a:avLst>
          </a:prstGeom>
          <a:ln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392162" y="1152523"/>
            <a:ext cx="2058868" cy="2682485"/>
          </a:xfrm>
          <a:prstGeom prst="roundRect">
            <a:avLst>
              <a:gd name="adj" fmla="val 8632"/>
            </a:avLst>
          </a:prstGeom>
          <a:ln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6813" y="4855851"/>
            <a:ext cx="357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3"/>
                </a:solidFill>
              </a:defRPr>
            </a:lvl1pPr>
          </a:lstStyle>
          <a:p>
            <a:fld id="{D3C5ED7C-5ACC-1344-AB0B-F349D764B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2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ed content,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Action title • This is where the key message is located • Arial (Headings)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1144585"/>
            <a:ext cx="3947664" cy="328718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Bulleted content • Arial (Body)</a:t>
            </a:r>
          </a:p>
          <a:p>
            <a:pPr lvl="0"/>
            <a:r>
              <a:rPr lang="en-US" dirty="0"/>
              <a:t>Press “Enter” to create a new bullet</a:t>
            </a:r>
          </a:p>
          <a:p>
            <a:pPr lvl="1"/>
            <a:r>
              <a:rPr lang="en-US" dirty="0"/>
              <a:t>Press “Tab” to indent the bullet points further to the right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5973077" y="1144586"/>
            <a:ext cx="2713723" cy="1829230"/>
          </a:xfrm>
          <a:prstGeom prst="roundRect">
            <a:avLst>
              <a:gd name="adj" fmla="val 8632"/>
            </a:avLst>
          </a:prstGeom>
          <a:ln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319401" y="2513761"/>
            <a:ext cx="2713723" cy="1829230"/>
          </a:xfrm>
          <a:prstGeom prst="roundRect">
            <a:avLst>
              <a:gd name="adj" fmla="val 8632"/>
            </a:avLst>
          </a:prstGeom>
          <a:ln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6813" y="4855851"/>
            <a:ext cx="357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3"/>
                </a:solidFill>
              </a:defRPr>
            </a:lvl1pPr>
          </a:lstStyle>
          <a:p>
            <a:fld id="{D3C5ED7C-5ACC-1344-AB0B-F349D764B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3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sets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Action title • This is where the key message is located • Arial (Headings)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3875" y="1144585"/>
            <a:ext cx="4314219" cy="3394472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Bulleted content • Arial (Body)</a:t>
            </a:r>
          </a:p>
          <a:p>
            <a:pPr lvl="0"/>
            <a:r>
              <a:rPr lang="en-US" dirty="0"/>
              <a:t>Press “Enter” to create a new bullet</a:t>
            </a:r>
          </a:p>
          <a:p>
            <a:pPr lvl="1"/>
            <a:r>
              <a:rPr lang="en-US" dirty="0"/>
              <a:t>Press “Tab” to indent the bullet points further to the right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1618" y="1144585"/>
            <a:ext cx="3655181" cy="3394472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Bulleted content • Arial (Body)</a:t>
            </a:r>
          </a:p>
          <a:p>
            <a:pPr lvl="0"/>
            <a:r>
              <a:rPr lang="en-US" dirty="0"/>
              <a:t>Press “Enter” to create a new bullet</a:t>
            </a:r>
          </a:p>
          <a:p>
            <a:pPr lvl="1"/>
            <a:r>
              <a:rPr lang="en-US" dirty="0"/>
              <a:t>Press “Tab” to indent the bullet points further to the right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6813" y="4855851"/>
            <a:ext cx="357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3"/>
                </a:solidFill>
              </a:defRPr>
            </a:lvl1pPr>
          </a:lstStyle>
          <a:p>
            <a:fld id="{D3C5ED7C-5ACC-1344-AB0B-F349D764B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1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, 2 subtitles, 2 sets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Action title • This is where the key message is located • Arial (Headings)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095769"/>
            <a:ext cx="4193267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describing following </a:t>
            </a:r>
            <a:br>
              <a:rPr lang="en-US" dirty="0"/>
            </a:br>
            <a:r>
              <a:rPr lang="en-US" dirty="0"/>
              <a:t>content • Arial (Body) Bold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3875" y="1575590"/>
            <a:ext cx="4193267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content • Arial (Body)</a:t>
            </a:r>
          </a:p>
          <a:p>
            <a:pPr lvl="0"/>
            <a:r>
              <a:rPr lang="en-US" dirty="0"/>
              <a:t>Press “Enter” to create a new bullet</a:t>
            </a:r>
          </a:p>
          <a:p>
            <a:pPr lvl="1"/>
            <a:r>
              <a:rPr lang="en-US" dirty="0"/>
              <a:t>Press “Tab” to indent the bullet points further to the right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28810" y="1095769"/>
            <a:ext cx="3757991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 describing following content • Arial (Body) Bold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928810" y="1575590"/>
            <a:ext cx="3757991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content • Arial (Body)</a:t>
            </a:r>
          </a:p>
          <a:p>
            <a:pPr lvl="0"/>
            <a:r>
              <a:rPr lang="en-US" dirty="0"/>
              <a:t>Press “Enter” to create a new bullet</a:t>
            </a:r>
          </a:p>
          <a:p>
            <a:pPr lvl="1"/>
            <a:r>
              <a:rPr lang="en-US" dirty="0"/>
              <a:t>Press “Tab” to indent the bullet points further to the right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6813" y="4855851"/>
            <a:ext cx="357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3"/>
                </a:solidFill>
              </a:defRPr>
            </a:lvl1pPr>
          </a:lstStyle>
          <a:p>
            <a:fld id="{D3C5ED7C-5ACC-1344-AB0B-F349D764B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5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150413"/>
            <a:ext cx="81629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Action title • This is where the key message is located • Arial (Headings)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128709"/>
            <a:ext cx="8162925" cy="328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Bulleted content • Arial (Body)</a:t>
            </a:r>
          </a:p>
          <a:p>
            <a:pPr lvl="0"/>
            <a:r>
              <a:rPr lang="en-US" dirty="0"/>
              <a:t>Press “Enter” to create a new bullet</a:t>
            </a:r>
          </a:p>
          <a:p>
            <a:pPr lvl="1"/>
            <a:r>
              <a:rPr lang="en-US" dirty="0"/>
              <a:t>Press “Tab” to indent the bullet points further to the right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6813" y="4855851"/>
            <a:ext cx="3571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accent3"/>
                </a:solidFill>
              </a:defRPr>
            </a:lvl1pPr>
          </a:lstStyle>
          <a:p>
            <a:fld id="{D3C5ED7C-5ACC-1344-AB0B-F349D764BA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3875" y="4767263"/>
            <a:ext cx="71516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68061" y="4554515"/>
            <a:ext cx="5759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B350-0670-8E4A-B422-F0922AB24105}" type="datetimeFigureOut">
              <a:rPr lang="en-US" smtClean="0"/>
              <a:pPr/>
              <a:t>12/23/2016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9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58" r:id="rId5"/>
    <p:sldLayoutId id="2147483659" r:id="rId6"/>
    <p:sldLayoutId id="2147483660" r:id="rId7"/>
    <p:sldLayoutId id="2147483652" r:id="rId8"/>
    <p:sldLayoutId id="2147483653" r:id="rId9"/>
    <p:sldLayoutId id="2147483654" r:id="rId10"/>
    <p:sldLayoutId id="2147483655" r:id="rId11"/>
    <p:sldLayoutId id="2147483657" r:id="rId12"/>
    <p:sldLayoutId id="2147483662" r:id="rId13"/>
    <p:sldLayoutId id="2147483665" r:id="rId14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spcAft>
          <a:spcPts val="0"/>
        </a:spcAft>
        <a:buClr>
          <a:schemeClr val="accent6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68325" indent="-2238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6"/>
        </a:buClr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00100" indent="-17145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84263" indent="-17145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16038" indent="-17145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 and Function of DNA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0768"/>
            <a:ext cx="6400800" cy="566343"/>
          </a:xfrm>
        </p:spPr>
        <p:txBody>
          <a:bodyPr/>
          <a:lstStyle/>
          <a:p>
            <a:r>
              <a:rPr lang="en-US" dirty="0" smtClean="0"/>
              <a:t>December 25, </a:t>
            </a:r>
            <a:r>
              <a:rPr lang="en-US" dirty="0"/>
              <a:t>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C5ED7C-5ACC-1344-AB0B-F349D764BAD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4136" y="736652"/>
            <a:ext cx="7359805" cy="3936044"/>
          </a:xfrm>
        </p:spPr>
        <p:txBody>
          <a:bodyPr>
            <a:noAutofit/>
          </a:bodyPr>
          <a:lstStyle/>
          <a:p>
            <a:pPr marL="350837" indent="-342900"/>
            <a:r>
              <a:rPr lang="en-US" dirty="0" smtClean="0"/>
              <a:t>The human genome is divided into 23 chromosomes (volumes) each containing a very long DNA molecule averaging about 140 million bases. The total length of the human genome is approximately 3.2 billion bases.</a:t>
            </a:r>
          </a:p>
          <a:p>
            <a:pPr marL="350837" indent="-342900"/>
            <a:r>
              <a:rPr lang="en-US" dirty="0" smtClean="0"/>
              <a:t>The determination of a person’s DNA sequence will become a routine </a:t>
            </a:r>
            <a:r>
              <a:rPr lang="en-US" smtClean="0"/>
              <a:t>medical test </a:t>
            </a:r>
            <a:r>
              <a:rPr lang="en-US" dirty="0" smtClean="0"/>
              <a:t>essential </a:t>
            </a:r>
            <a:r>
              <a:rPr lang="en-US" smtClean="0"/>
              <a:t>for patient care</a:t>
            </a:r>
            <a:r>
              <a:rPr lang="en-US" dirty="0" smtClean="0"/>
              <a:t>.</a:t>
            </a:r>
          </a:p>
          <a:p>
            <a:pPr marL="350837" indent="-342900"/>
            <a:r>
              <a:rPr lang="en-US" dirty="0" smtClean="0"/>
              <a:t>Differences in DNA sequence between individuals have important applications in identity testing, pre-marital screening, and personalized medicine.</a:t>
            </a:r>
          </a:p>
          <a:p>
            <a:pPr marL="350837" indent="-342900"/>
            <a:r>
              <a:rPr lang="en-US" dirty="0" smtClean="0"/>
              <a:t>Determination of the alterations (mutations) in the DNA sequence of cancer cells will revolutionize the diagnosis and treatment of cancer.</a:t>
            </a:r>
          </a:p>
          <a:p>
            <a:pPr marL="350837" indent="-34290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C5ED7C-5ACC-1344-AB0B-F349D764BAD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180" y="178420"/>
            <a:ext cx="261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Summary, continued…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chemical structure of DNA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209" y="909904"/>
            <a:ext cx="2333343" cy="40828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C5ED7C-5ACC-1344-AB0B-F349D764BAD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2606" y="1767154"/>
            <a:ext cx="297366" cy="32256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19154" y="1496870"/>
            <a:ext cx="275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DNA can be thought of as a string of 4 different letters: A, T, C, and 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97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150413"/>
            <a:ext cx="8162926" cy="1153952"/>
          </a:xfrm>
        </p:spPr>
        <p:txBody>
          <a:bodyPr/>
          <a:lstStyle/>
          <a:p>
            <a:pPr algn="ctr"/>
            <a:r>
              <a:rPr lang="en-US" dirty="0" smtClean="0"/>
              <a:t>Proof that DNA is the molecule </a:t>
            </a:r>
            <a:br>
              <a:rPr lang="en-US" dirty="0" smtClean="0"/>
            </a:br>
            <a:r>
              <a:rPr lang="en-US" dirty="0" smtClean="0"/>
              <a:t>that carries genetic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C5ED7C-5ACC-1344-AB0B-F349D764BAD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16114">
            <a:off x="3116253" y="1393146"/>
            <a:ext cx="2978169" cy="3419266"/>
          </a:xfrm>
        </p:spPr>
      </p:pic>
      <p:sp>
        <p:nvSpPr>
          <p:cNvPr id="3" name="TextBox 2"/>
          <p:cNvSpPr txBox="1"/>
          <p:nvPr/>
        </p:nvSpPr>
        <p:spPr>
          <a:xfrm>
            <a:off x="6183697" y="1463040"/>
            <a:ext cx="2603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Nonpathogenic R bacteria are transformed to pathogenic S bacteria by the DNA from heat-killed S cells.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15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A-T and C-G complementary base pairs </a:t>
            </a:r>
            <a:br>
              <a:rPr lang="en-US" dirty="0" smtClean="0"/>
            </a:br>
            <a:r>
              <a:rPr lang="en-US" dirty="0" smtClean="0"/>
              <a:t>have the same geometry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C5ED7C-5ACC-1344-AB0B-F349D764BAD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771" y="1222087"/>
            <a:ext cx="2568829" cy="3499377"/>
          </a:xfrm>
        </p:spPr>
      </p:pic>
    </p:spTree>
    <p:extLst>
      <p:ext uri="{BB962C8B-B14F-4D97-AF65-F5344CB8AC3E}">
        <p14:creationId xmlns:p14="http://schemas.microsoft.com/office/powerpoint/2010/main" val="12954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3-D structure of DNA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C5ED7C-5ACC-1344-AB0B-F349D764BAD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6870" y="1386542"/>
            <a:ext cx="3391750" cy="3382682"/>
          </a:xfrm>
        </p:spPr>
      </p:pic>
      <p:sp>
        <p:nvSpPr>
          <p:cNvPr id="3" name="TextBox 2"/>
          <p:cNvSpPr txBox="1"/>
          <p:nvPr/>
        </p:nvSpPr>
        <p:spPr>
          <a:xfrm>
            <a:off x="6537960" y="1508760"/>
            <a:ext cx="2148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DNA folds into a double-stranded helix.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39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36" y="150413"/>
            <a:ext cx="8305253" cy="857250"/>
          </a:xfrm>
        </p:spPr>
        <p:txBody>
          <a:bodyPr/>
          <a:lstStyle/>
          <a:p>
            <a:pPr algn="ctr"/>
            <a:r>
              <a:rPr lang="en-US" dirty="0" smtClean="0"/>
              <a:t>DNA structure provides a mechanism for replication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C5ED7C-5ACC-1344-AB0B-F349D764BAD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/>
          <p:cNvPicPr preferRelativeResize="0"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740000">
            <a:off x="1863455" y="1384572"/>
            <a:ext cx="5537878" cy="1955347"/>
          </a:xfrm>
        </p:spPr>
      </p:pic>
    </p:spTree>
    <p:extLst>
      <p:ext uri="{BB962C8B-B14F-4D97-AF65-F5344CB8AC3E}">
        <p14:creationId xmlns:p14="http://schemas.microsoft.com/office/powerpoint/2010/main" val="1707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811711">
            <a:off x="7742007" y="3907617"/>
            <a:ext cx="5694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Corn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91" y="5953"/>
            <a:ext cx="8162926" cy="857250"/>
          </a:xfrm>
        </p:spPr>
        <p:txBody>
          <a:bodyPr/>
          <a:lstStyle/>
          <a:p>
            <a:pPr algn="ctr"/>
            <a:r>
              <a:rPr lang="en-US" dirty="0" smtClean="0"/>
              <a:t>DNA is the “Instruction Manual” for every species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DBCF27-2EE3-444B-9BF7-4B9DB200D3B5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70404"/>
              </p:ext>
            </p:extLst>
          </p:nvPr>
        </p:nvGraphicFramePr>
        <p:xfrm>
          <a:off x="522391" y="978900"/>
          <a:ext cx="5041884" cy="357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942"/>
                <a:gridCol w="2520942"/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spc="50" baseline="0" dirty="0" smtClean="0">
                          <a:solidFill>
                            <a:schemeClr val="lt1"/>
                          </a:solidFill>
                          <a:latin typeface="Avenir Light" panose="020B0402020203020204" pitchFamily="34" charset="0"/>
                          <a:ea typeface="+mn-ea"/>
                          <a:cs typeface="+mn-cs"/>
                        </a:rPr>
                        <a:t>ENGLISH LANGUAGE</a:t>
                      </a:r>
                      <a:endParaRPr lang="en-US" sz="1400" b="1" kern="1200" spc="50" baseline="0" dirty="0">
                        <a:solidFill>
                          <a:schemeClr val="lt1"/>
                        </a:solidFill>
                        <a:latin typeface="Avenir Light" panose="020B0402020203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spc="50" baseline="0" dirty="0" smtClean="0">
                          <a:latin typeface="Avenir Light" panose="020B0402020203020204" pitchFamily="34" charset="0"/>
                        </a:rPr>
                        <a:t>DNA</a:t>
                      </a:r>
                      <a:endParaRPr lang="en-US" sz="1400" spc="50" baseline="0" dirty="0">
                        <a:latin typeface="Avenir Light" panose="020B040202020302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525780">
                <a:tc>
                  <a:txBody>
                    <a:bodyPr/>
                    <a:lstStyle/>
                    <a:p>
                      <a:pPr marL="112713" indent="0"/>
                      <a:r>
                        <a:rPr lang="en-US" sz="1500" dirty="0" smtClean="0"/>
                        <a:t>Alphabet - 26 letters</a:t>
                      </a:r>
                      <a:br>
                        <a:rPr lang="en-US" sz="1500" dirty="0" smtClean="0"/>
                      </a:br>
                      <a:r>
                        <a:rPr lang="en-US" sz="1500" dirty="0" smtClean="0"/>
                        <a:t>A, B, C, … Z</a:t>
                      </a:r>
                      <a:endParaRPr lang="en-US" sz="1500" dirty="0"/>
                    </a:p>
                  </a:txBody>
                  <a:tcPr marL="68580" marR="68580" marT="34290" marB="34290"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/>
                      <a:r>
                        <a:rPr lang="en-US" sz="1500" dirty="0" smtClean="0"/>
                        <a:t>Alphabet - </a:t>
                      </a:r>
                      <a:r>
                        <a:rPr lang="en-US" sz="1500" baseline="0" dirty="0" smtClean="0"/>
                        <a:t>4 nucleotides</a:t>
                      </a:r>
                      <a:br>
                        <a:rPr lang="en-US" sz="1500" baseline="0" dirty="0" smtClean="0"/>
                      </a:br>
                      <a:r>
                        <a:rPr lang="en-US" sz="1500" baseline="0" dirty="0" smtClean="0"/>
                        <a:t>A, T, C, G 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  <a:tr h="905798">
                <a:tc rowSpan="3">
                  <a:txBody>
                    <a:bodyPr/>
                    <a:lstStyle/>
                    <a:p>
                      <a:pPr marL="287338" indent="0"/>
                      <a:endParaRPr lang="en-US" sz="1500" dirty="0" smtClean="0"/>
                    </a:p>
                    <a:p>
                      <a:pPr marL="287338" indent="0"/>
                      <a:r>
                        <a:rPr lang="en-US" sz="1800" i="1" dirty="0" smtClean="0"/>
                        <a:t>War and Peace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~3.2 million</a:t>
                      </a:r>
                      <a:r>
                        <a:rPr lang="en-US" sz="1800" baseline="0" dirty="0" smtClean="0"/>
                        <a:t> letters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17 volumes</a:t>
                      </a:r>
                    </a:p>
                    <a:p>
                      <a:pPr marL="287338" indent="0"/>
                      <a:r>
                        <a:rPr lang="en-US" sz="1800" baseline="0" dirty="0" smtClean="0"/>
                        <a:t>365 chapters</a:t>
                      </a:r>
                      <a:endParaRPr lang="en-US" sz="1500" baseline="0" dirty="0" smtClean="0"/>
                    </a:p>
                  </a:txBody>
                  <a:tcPr marL="68580" marR="68580" marT="34290" marB="34290"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287338" indent="0"/>
                      <a:r>
                        <a:rPr lang="en-US" sz="1400" dirty="0" smtClean="0"/>
                        <a:t>Human genome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~3.2 billion nucleotides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23 chromosomes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~22,000 genes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D0D8E8"/>
                    </a:solidFill>
                  </a:tcPr>
                </a:tc>
              </a:tr>
              <a:tr h="891540"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7338" marR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Corn genome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~2 billion nucleotides</a:t>
                      </a:r>
                    </a:p>
                    <a:p>
                      <a:pPr marL="287338" marR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 chromosomes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~32,000 genes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891540"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7338" algn="l"/>
                        </a:tabLst>
                        <a:defRPr/>
                      </a:pPr>
                      <a:r>
                        <a:rPr lang="en-US" sz="1400" dirty="0" smtClean="0"/>
                        <a:t>E. Coli genome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~4.6 million nucleotides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 chromosome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~4,400 genes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5" name="AutoShape 2" descr="Image result for small book clip art"/>
          <p:cNvSpPr>
            <a:spLocks noChangeAspect="1" noChangeArrowheads="1"/>
          </p:cNvSpPr>
          <p:nvPr/>
        </p:nvSpPr>
        <p:spPr bwMode="auto">
          <a:xfrm>
            <a:off x="47625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AutoShape 4" descr="Image result for small book clip art"/>
          <p:cNvSpPr>
            <a:spLocks noChangeAspect="1" noChangeArrowheads="1"/>
          </p:cNvSpPr>
          <p:nvPr/>
        </p:nvSpPr>
        <p:spPr bwMode="auto">
          <a:xfrm>
            <a:off x="161925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131370" y="2742801"/>
            <a:ext cx="6399" cy="61187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92664" y="1376075"/>
            <a:ext cx="7671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The Double Helix</a:t>
            </a:r>
          </a:p>
        </p:txBody>
      </p:sp>
      <p:pic>
        <p:nvPicPr>
          <p:cNvPr id="28" name="Picture 27" descr="open book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180" y="3505409"/>
            <a:ext cx="1702192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680" y="1139906"/>
            <a:ext cx="2260358" cy="1164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937" y="3029642"/>
            <a:ext cx="2561735" cy="78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Differences in DNA sequence </a:t>
            </a:r>
            <a:br>
              <a:rPr lang="en-US" dirty="0" smtClean="0"/>
            </a:br>
            <a:r>
              <a:rPr lang="en-US" dirty="0" smtClean="0"/>
              <a:t>have important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5969" y="1253698"/>
            <a:ext cx="6788925" cy="3287182"/>
          </a:xfrm>
        </p:spPr>
        <p:txBody>
          <a:bodyPr/>
          <a:lstStyle/>
          <a:p>
            <a:r>
              <a:rPr lang="en-US" dirty="0" smtClean="0"/>
              <a:t>Identity testing</a:t>
            </a:r>
          </a:p>
          <a:p>
            <a:pPr lvl="1"/>
            <a:r>
              <a:rPr lang="en-US" dirty="0" smtClean="0"/>
              <a:t>Paternity testing</a:t>
            </a:r>
          </a:p>
          <a:p>
            <a:pPr lvl="1"/>
            <a:r>
              <a:rPr lang="en-US" dirty="0" smtClean="0"/>
              <a:t>Forensics</a:t>
            </a:r>
          </a:p>
          <a:p>
            <a:r>
              <a:rPr lang="en-US" dirty="0" smtClean="0"/>
              <a:t>Pre-marital screening</a:t>
            </a:r>
            <a:endParaRPr lang="en-US" dirty="0"/>
          </a:p>
          <a:p>
            <a:pPr lvl="1"/>
            <a:r>
              <a:rPr lang="en-US" dirty="0" err="1" smtClean="0"/>
              <a:t>Dor</a:t>
            </a:r>
            <a:r>
              <a:rPr lang="en-US" dirty="0" smtClean="0"/>
              <a:t> </a:t>
            </a:r>
            <a:r>
              <a:rPr lang="en-US" dirty="0" err="1" smtClean="0"/>
              <a:t>Yeshorim</a:t>
            </a:r>
            <a:endParaRPr lang="en-US" dirty="0" smtClean="0"/>
          </a:p>
          <a:p>
            <a:r>
              <a:rPr lang="en-US" dirty="0" smtClean="0"/>
              <a:t>Personalized medicine</a:t>
            </a:r>
          </a:p>
          <a:p>
            <a:r>
              <a:rPr lang="en-US" dirty="0" smtClean="0"/>
              <a:t>Cancer diagnosis and treatment</a:t>
            </a:r>
          </a:p>
          <a:p>
            <a:pPr marL="350837" indent="-34290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C5ED7C-5ACC-1344-AB0B-F349D764BAD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0875" y="1105015"/>
            <a:ext cx="6788925" cy="3287182"/>
          </a:xfrm>
        </p:spPr>
        <p:txBody>
          <a:bodyPr>
            <a:noAutofit/>
          </a:bodyPr>
          <a:lstStyle/>
          <a:p>
            <a:pPr marL="350837" indent="-342900"/>
            <a:r>
              <a:rPr lang="en-US" dirty="0" smtClean="0"/>
              <a:t>The DNA alphabet has four letters: A, T, C, and G.</a:t>
            </a:r>
          </a:p>
          <a:p>
            <a:pPr marL="350837" indent="-342900"/>
            <a:r>
              <a:rPr lang="en-US" dirty="0" smtClean="0"/>
              <a:t>The 3-D structure of DNA is a double-stranded helix.</a:t>
            </a:r>
          </a:p>
          <a:p>
            <a:pPr marL="350837" indent="-342900"/>
            <a:r>
              <a:rPr lang="en-US" dirty="0" smtClean="0"/>
              <a:t>Complementary base pairing between opposite strands (A-T and C-G) is the basis for the replication of DNA</a:t>
            </a:r>
            <a:r>
              <a:rPr lang="en-US" dirty="0"/>
              <a:t> </a:t>
            </a:r>
            <a:r>
              <a:rPr lang="en-US" dirty="0" smtClean="0"/>
              <a:t>when cells divide.</a:t>
            </a:r>
          </a:p>
          <a:p>
            <a:pPr marL="350837" indent="-342900"/>
            <a:r>
              <a:rPr lang="en-US" dirty="0" smtClean="0"/>
              <a:t>The information contained in the sequence of bases (letters) within the DNA of every species is the “instruction manual” for its creation and all of its functions.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C5ED7C-5ACC-1344-AB0B-F349D764BAD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and bulleted content">
  <a:themeElements>
    <a:clrScheme name="IDTDNA Brand Colors 2016">
      <a:dk1>
        <a:srgbClr val="053874"/>
      </a:dk1>
      <a:lt1>
        <a:srgbClr val="FFFFFF"/>
      </a:lt1>
      <a:dk2>
        <a:srgbClr val="333333"/>
      </a:dk2>
      <a:lt2>
        <a:srgbClr val="BFBFBF"/>
      </a:lt2>
      <a:accent1>
        <a:srgbClr val="053874"/>
      </a:accent1>
      <a:accent2>
        <a:srgbClr val="3B99B8"/>
      </a:accent2>
      <a:accent3>
        <a:srgbClr val="63666A"/>
      </a:accent3>
      <a:accent4>
        <a:srgbClr val="A9B50F"/>
      </a:accent4>
      <a:accent5>
        <a:srgbClr val="D3E233"/>
      </a:accent5>
      <a:accent6>
        <a:srgbClr val="FC5207"/>
      </a:accent6>
      <a:hlink>
        <a:srgbClr val="053874"/>
      </a:hlink>
      <a:folHlink>
        <a:srgbClr val="3B99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9B072E9BEED419D46781A92DADC03" ma:contentTypeVersion="8" ma:contentTypeDescription="Create a new document." ma:contentTypeScope="" ma:versionID="109d3a0c17a0ba75533a53609a8bb52e">
  <xsd:schema xmlns:xsd="http://www.w3.org/2001/XMLSchema" xmlns:xs="http://www.w3.org/2001/XMLSchema" xmlns:p="http://schemas.microsoft.com/office/2006/metadata/properties" xmlns:ns1="http://schemas.microsoft.com/sharepoint/v3" xmlns:ns2="4c6a73e5-4719-46df-a6dd-2d13e469868f" xmlns:ns3="http://schemas.microsoft.com/sharepoint/v4" targetNamespace="http://schemas.microsoft.com/office/2006/metadata/properties" ma:root="true" ma:fieldsID="4fbe3e98bf0f8991f6ee6181d4597135" ns1:_="" ns2:_="" ns3:_="">
    <xsd:import namespace="http://schemas.microsoft.com/sharepoint/v3"/>
    <xsd:import namespace="4c6a73e5-4719-46df-a6dd-2d13e469868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IMAddres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 Address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6a73e5-4719-46df-a6dd-2d13e46986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IMAddres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F3D6AC-FB38-4BB5-A994-11C67F6839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6a73e5-4719-46df-a6dd-2d13e469868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B156E1-B242-4354-B783-5A452D34FCC4}">
  <ds:schemaRefs>
    <ds:schemaRef ds:uri="http://schemas.microsoft.com/sharepoint/v4"/>
    <ds:schemaRef ds:uri="http://schemas.microsoft.com/office/2006/documentManagement/types"/>
    <ds:schemaRef ds:uri="http://purl.org/dc/elements/1.1/"/>
    <ds:schemaRef ds:uri="http://purl.org/dc/terms/"/>
    <ds:schemaRef ds:uri="4c6a73e5-4719-46df-a6dd-2d13e469868f"/>
    <ds:schemaRef ds:uri="http://schemas.microsoft.com/office/infopath/2007/PartnerControls"/>
    <ds:schemaRef ds:uri="http://www.w3.org/XML/1998/namespace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6C3076-854D-4F8E-A3C0-43585C607C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334</Words>
  <Application>Microsoft Office PowerPoint</Application>
  <PresentationFormat>On-screen Show (16:9)</PresentationFormat>
  <Paragraphs>54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Book</vt:lpstr>
      <vt:lpstr>Avenir Light</vt:lpstr>
      <vt:lpstr>Avenir Roman</vt:lpstr>
      <vt:lpstr>Calibri</vt:lpstr>
      <vt:lpstr>Segoe UI</vt:lpstr>
      <vt:lpstr>Title and bulleted content</vt:lpstr>
      <vt:lpstr>Structure and Function of DNA</vt:lpstr>
      <vt:lpstr>The chemical structure of DNA</vt:lpstr>
      <vt:lpstr>Proof that DNA is the molecule  that carries genetic information</vt:lpstr>
      <vt:lpstr>A-T and C-G complementary base pairs  have the same geometry</vt:lpstr>
      <vt:lpstr>3-D structure of DNA</vt:lpstr>
      <vt:lpstr>DNA structure provides a mechanism for replication</vt:lpstr>
      <vt:lpstr>DNA is the “Instruction Manual” for every species</vt:lpstr>
      <vt:lpstr>Differences in DNA sequence  have important applications</vt:lpstr>
      <vt:lpstr>Summary</vt:lpstr>
      <vt:lpstr>PowerPoint Presentation</vt:lpstr>
    </vt:vector>
  </TitlesOfParts>
  <Company>IDTDNA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Jeannie Hoff</cp:lastModifiedBy>
  <cp:revision>90</cp:revision>
  <dcterms:created xsi:type="dcterms:W3CDTF">2016-10-17T17:12:53Z</dcterms:created>
  <dcterms:modified xsi:type="dcterms:W3CDTF">2016-12-23T18:51:01Z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0x01010097B9B072E9BEED419D46781A92DADC03</vt:lpwstr>
  </property>
</Properties>
</file>